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975" r:id="rId3"/>
    <p:sldId id="974" r:id="rId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863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3D47"/>
    <a:srgbClr val="464A59"/>
    <a:srgbClr val="4472C4"/>
    <a:srgbClr val="ED7D31"/>
    <a:srgbClr val="000000"/>
    <a:srgbClr val="595B62"/>
    <a:srgbClr val="DB2A34"/>
    <a:srgbClr val="E5603B"/>
    <a:srgbClr val="56BC76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어두운 스타일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170" y="114"/>
      </p:cViewPr>
      <p:guideLst>
        <p:guide pos="3863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6496"/>
    </p:cViewPr>
  </p:sorterViewPr>
  <p:notesViewPr>
    <p:cSldViewPr snapToGrid="0">
      <p:cViewPr varScale="1">
        <p:scale>
          <a:sx n="73" d="100"/>
          <a:sy n="73" d="100"/>
        </p:scale>
        <p:origin x="304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00" b="0" i="0" u="none" strike="noStrike" kern="1200" cap="none" spc="50" baseline="0">
                <a:solidFill>
                  <a:schemeClr val="bg1"/>
                </a:solidFill>
                <a:latin typeface="나눔고딕" pitchFamily="2" charset="-127"/>
                <a:ea typeface="나눔고딕" pitchFamily="2" charset="-127"/>
                <a:cs typeface="+mn-cs"/>
              </a:defRPr>
            </a:pPr>
            <a:r>
              <a:rPr lang="ko-KR" altLang="en-US" dirty="0">
                <a:solidFill>
                  <a:schemeClr val="bg1"/>
                </a:solidFill>
              </a:rPr>
              <a:t>종합 현황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0" i="0" u="none" strike="noStrike" kern="1200" cap="none" spc="50" baseline="0">
              <a:solidFill>
                <a:schemeClr val="bg1"/>
              </a:solidFill>
              <a:latin typeface="나눔고딕" pitchFamily="2" charset="-127"/>
              <a:ea typeface="나눔고딕" pitchFamily="2" charset="-127"/>
              <a:cs typeface="+mn-cs"/>
            </a:defRPr>
          </a:pPr>
          <a:endParaRPr lang="ko-KR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계획</c:v>
                </c:pt>
              </c:strCache>
            </c:strRef>
          </c:tx>
          <c:spPr>
            <a:ln w="28575" cap="rnd">
              <a:solidFill>
                <a:schemeClr val="accent1"/>
              </a:solidFill>
            </a:ln>
            <a:effectLst>
              <a:glow rad="25400">
                <a:schemeClr val="accent1">
                  <a:satMod val="175000"/>
                  <a:alpha val="34000"/>
                </a:schemeClr>
              </a:glow>
            </a:effectLst>
          </c:spPr>
          <c:marker>
            <c:symbol val="circle"/>
            <c:size val="4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glow rad="25400">
                  <a:schemeClr val="accent1">
                    <a:satMod val="175000"/>
                    <a:alpha val="34000"/>
                  </a:schemeClr>
                </a:glow>
              </a:effectLst>
            </c:spPr>
          </c:marker>
          <c:cat>
            <c:strRef>
              <c:f>Sheet1!$A$2:$A$4</c:f>
              <c:strCache>
                <c:ptCount val="3"/>
                <c:pt idx="0">
                  <c:v>일정 경과율(%)</c:v>
                </c:pt>
                <c:pt idx="1">
                  <c:v>담당 이슈(%)</c:v>
                </c:pt>
                <c:pt idx="2">
                  <c:v>요구사항 완료율(%)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8E-437B-B850-6C60C4099AF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현재</c:v>
                </c:pt>
              </c:strCache>
            </c:strRef>
          </c:tx>
          <c:spPr>
            <a:ln w="28575" cap="rnd">
              <a:solidFill>
                <a:schemeClr val="accent2"/>
              </a:solidFill>
            </a:ln>
            <a:effectLst>
              <a:glow rad="25400">
                <a:schemeClr val="accent2">
                  <a:satMod val="175000"/>
                  <a:alpha val="34000"/>
                </a:schemeClr>
              </a:glow>
            </a:effectLst>
          </c:spPr>
          <c:marker>
            <c:symbol val="circle"/>
            <c:size val="4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glow rad="25400">
                  <a:schemeClr val="accent2">
                    <a:satMod val="175000"/>
                    <a:alpha val="34000"/>
                  </a:schemeClr>
                </a:glow>
              </a:effectLst>
            </c:spPr>
          </c:marker>
          <c:cat>
            <c:strRef>
              <c:f>Sheet1!$A$2:$A$4</c:f>
              <c:strCache>
                <c:ptCount val="3"/>
                <c:pt idx="0">
                  <c:v>일정 경과율(%)</c:v>
                </c:pt>
                <c:pt idx="1">
                  <c:v>담당 이슈(%)</c:v>
                </c:pt>
                <c:pt idx="2">
                  <c:v>요구사항 완료율(%)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88</c:v>
                </c:pt>
                <c:pt idx="1">
                  <c:v>105</c:v>
                </c:pt>
                <c:pt idx="2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88E-437B-B850-6C60C4099A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36118031"/>
        <c:axId val="1336120911"/>
      </c:radarChart>
      <c:catAx>
        <c:axId val="133611803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alpha val="20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20000">
                <a:solidFill>
                  <a:schemeClr val="bg1"/>
                </a:solidFill>
                <a:latin typeface="나눔고딕" pitchFamily="2" charset="-127"/>
                <a:ea typeface="나눔고딕" pitchFamily="2" charset="-127"/>
                <a:cs typeface="+mn-cs"/>
              </a:defRPr>
            </a:pPr>
            <a:endParaRPr lang="ko-KR"/>
          </a:p>
        </c:txPr>
        <c:crossAx val="1336120911"/>
        <c:crosses val="autoZero"/>
        <c:auto val="1"/>
        <c:lblAlgn val="ctr"/>
        <c:lblOffset val="100"/>
        <c:noMultiLvlLbl val="0"/>
      </c:catAx>
      <c:valAx>
        <c:axId val="13361209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alpha val="2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2"/>
                </a:solidFill>
                <a:latin typeface="나눔고딕" pitchFamily="2" charset="-127"/>
                <a:ea typeface="나눔고딕" pitchFamily="2" charset="-127"/>
                <a:cs typeface="+mn-cs"/>
              </a:defRPr>
            </a:pPr>
            <a:endParaRPr lang="ko-KR"/>
          </a:p>
        </c:txPr>
        <c:crossAx val="13361180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나눔고딕" pitchFamily="2" charset="-127"/>
              <a:ea typeface="나눔고딕" pitchFamily="2" charset="-127"/>
              <a:cs typeface="+mn-cs"/>
            </a:defRPr>
          </a:pPr>
          <a:endParaRPr lang="ko-K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000000">
        <a:alpha val="30196"/>
      </a:srgbClr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none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o-KR" altLang="en-US" sz="1100" b="0" dirty="0">
                <a:solidFill>
                  <a:schemeClr val="bg1"/>
                </a:solidFill>
                <a:latin typeface="나눔고딕" pitchFamily="2" charset="-127"/>
                <a:ea typeface="나눔고딕" pitchFamily="2" charset="-127"/>
              </a:rPr>
              <a:t>일정 경과 </a:t>
            </a:r>
            <a:r>
              <a:rPr lang="en-US" altLang="ko-KR" sz="1100" b="0" dirty="0">
                <a:solidFill>
                  <a:schemeClr val="bg1"/>
                </a:solidFill>
                <a:latin typeface="나눔고딕" pitchFamily="2" charset="-127"/>
                <a:ea typeface="나눔고딕" pitchFamily="2" charset="-127"/>
              </a:rPr>
              <a:t>(47.6%)</a:t>
            </a:r>
            <a:endParaRPr lang="ko-KR" sz="1100" b="0" dirty="0">
              <a:solidFill>
                <a:schemeClr val="bg1"/>
              </a:solidFill>
              <a:latin typeface="나눔고딕" pitchFamily="2" charset="-127"/>
              <a:ea typeface="나눔고딕" pitchFamily="2" charset="-127"/>
            </a:endParaRPr>
          </a:p>
        </c:rich>
      </c:tx>
      <c:layout>
        <c:manualLayout>
          <c:xMode val="edge"/>
          <c:yMode val="edge"/>
          <c:x val="2.2954015373906456E-2"/>
          <c:y val="5.82621961942501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cap="none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2435147003311338"/>
          <c:y val="0.30779328077585344"/>
          <c:w val="0.81466879458718178"/>
          <c:h val="0.4107004146429976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현재</c:v>
                </c:pt>
              </c:strCache>
            </c:strRef>
          </c:tx>
          <c:spPr>
            <a:noFill/>
            <a:ln w="9525" cap="flat" cmpd="sng" algn="ctr">
              <a:solidFill>
                <a:srgbClr val="ED7D31"/>
              </a:solidFill>
              <a:miter lim="800000"/>
            </a:ln>
            <a:effectLst>
              <a:glow rad="63500">
                <a:srgbClr val="ED7D31">
                  <a:alpha val="25000"/>
                </a:srgbClr>
              </a:glow>
            </a:effectLst>
          </c:spPr>
          <c:invertIfNegative val="0"/>
          <c:cat>
            <c:strRef>
              <c:f>Sheet1!$A$2</c:f>
              <c:strCache>
                <c:ptCount val="1"/>
                <c:pt idx="0">
                  <c:v>일정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C4-49AA-8C42-885E4325EA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계획</c:v>
                </c:pt>
              </c:strCache>
            </c:strRef>
          </c:tx>
          <c:spPr>
            <a:noFill/>
            <a:ln w="9525" cap="flat" cmpd="sng" algn="ctr">
              <a:solidFill>
                <a:srgbClr val="4472C4"/>
              </a:solidFill>
              <a:miter lim="800000"/>
            </a:ln>
            <a:effectLst>
              <a:glow rad="63500">
                <a:schemeClr val="accent2">
                  <a:satMod val="175000"/>
                  <a:alpha val="25000"/>
                </a:schemeClr>
              </a:glow>
            </a:effectLst>
          </c:spPr>
          <c:invertIfNegative val="0"/>
          <c:dPt>
            <c:idx val="0"/>
            <c:invertIfNegative val="0"/>
            <c:bubble3D val="0"/>
            <c:spPr>
              <a:noFill/>
              <a:ln w="12700" cap="flat" cmpd="sng" algn="ctr">
                <a:solidFill>
                  <a:srgbClr val="4472C4"/>
                </a:solidFill>
                <a:miter lim="800000"/>
              </a:ln>
              <a:effectLst>
                <a:glow rad="63500">
                  <a:srgbClr val="4472C4">
                    <a:alpha val="25000"/>
                  </a:srgb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1-44EA-4C3A-B314-DD2B84E13C33}"/>
              </c:ext>
            </c:extLst>
          </c:dPt>
          <c:cat>
            <c:strRef>
              <c:f>Sheet1!$A$2</c:f>
              <c:strCache>
                <c:ptCount val="1"/>
                <c:pt idx="0">
                  <c:v>일정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729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C4-49AA-8C42-885E4325EA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-50"/>
        <c:axId val="520075263"/>
        <c:axId val="520075743"/>
      </c:barChart>
      <c:catAx>
        <c:axId val="520075263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0">
                    <a:schemeClr val="dk1">
                      <a:lumMod val="65000"/>
                      <a:lumOff val="35000"/>
                    </a:schemeClr>
                  </a:gs>
                  <a:gs pos="100000">
                    <a:schemeClr val="dk1">
                      <a:lumMod val="75000"/>
                      <a:lumOff val="25000"/>
                    </a:schemeClr>
                  </a:gs>
                </a:gsLst>
                <a:lin ang="108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나눔고딕" pitchFamily="2" charset="-127"/>
                <a:ea typeface="나눔고딕" pitchFamily="2" charset="-127"/>
                <a:cs typeface="+mn-cs"/>
              </a:defRPr>
            </a:pPr>
            <a:endParaRPr lang="ko-KR"/>
          </a:p>
        </c:txPr>
        <c:crossAx val="520075743"/>
        <c:crosses val="autoZero"/>
        <c:auto val="1"/>
        <c:lblAlgn val="ctr"/>
        <c:lblOffset val="100"/>
        <c:noMultiLvlLbl val="0"/>
      </c:catAx>
      <c:valAx>
        <c:axId val="520075743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0">
                    <a:schemeClr val="dk1">
                      <a:lumMod val="65000"/>
                      <a:lumOff val="35000"/>
                    </a:schemeClr>
                  </a:gs>
                  <a:gs pos="100000">
                    <a:schemeClr val="dk1">
                      <a:lumMod val="75000"/>
                      <a:lumOff val="25000"/>
                    </a:schemeClr>
                  </a:gs>
                </a:gsLst>
                <a:lin ang="108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200752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71740896623763772"/>
          <c:y val="5.4008426630463138E-2"/>
          <c:w val="0.26707512996096588"/>
          <c:h val="0.215776943833964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나눔고딕" pitchFamily="2" charset="-127"/>
              <a:ea typeface="나눔고딕" pitchFamily="2" charset="-127"/>
              <a:cs typeface="+mn-cs"/>
            </a:defRPr>
          </a:pPr>
          <a:endParaRPr lang="ko-K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000000">
        <a:alpha val="30196"/>
      </a:srgbClr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0">
  <cs:axisTitle>
    <cs:lnRef idx="0"/>
    <cs:fillRef idx="0"/>
    <cs:effectRef idx="0"/>
    <cs:fontRef idx="minor">
      <a:schemeClr val="lt1">
        <a:lumMod val="75000"/>
      </a:schemeClr>
    </cs:fontRef>
    <cs:defRPr sz="1197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lt1">
        <a:lumMod val="75000"/>
      </a:schemeClr>
    </cs:fontRef>
    <cs:spPr>
      <a:solidFill>
        <a:schemeClr val="dk1">
          <a:lumMod val="75000"/>
          <a:lumOff val="25000"/>
        </a:schemeClr>
      </a:solidFill>
      <a:ln>
        <a:solidFill>
          <a:schemeClr val="lt1">
            <a:lumMod val="75000"/>
          </a:schemeClr>
        </a:solidFill>
      </a:ln>
      <a:effectLst>
        <a:glow rad="63500">
          <a:schemeClr val="lt1">
            <a:lumMod val="75000"/>
            <a:alpha val="15000"/>
          </a:schemeClr>
        </a:glow>
      </a:effectLst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69804"/>
        </a:schemeClr>
      </a:solidFill>
      <a:ln w="9525" cap="flat" cmpd="sng" algn="ctr">
        <a:solidFill>
          <a:schemeClr val="phClr">
            <a:alpha val="69804"/>
          </a:schemeClr>
        </a:solidFill>
        <a:miter lim="800000"/>
      </a:ln>
      <a:effectLst>
        <a:glow rad="76200">
          <a:schemeClr val="phClr">
            <a:satMod val="175000"/>
            <a:alpha val="34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69804"/>
        </a:schemeClr>
      </a:solidFill>
      <a:ln w="9525" cap="flat" cmpd="sng" algn="ctr">
        <a:solidFill>
          <a:schemeClr val="phClr">
            <a:alpha val="69804"/>
          </a:schemeClr>
        </a:solidFill>
        <a:miter lim="800000"/>
      </a:ln>
      <a:effectLst>
        <a:glow rad="76200">
          <a:schemeClr val="phClr">
            <a:satMod val="175000"/>
            <a:alpha val="34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8575" cap="rnd">
        <a:solidFill>
          <a:schemeClr val="phClr"/>
        </a:solidFill>
      </a:ln>
      <a:effectLst>
        <a:glow rad="76200">
          <a:schemeClr val="phClr">
            <a:satMod val="175000"/>
            <a:alpha val="3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0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0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862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39">
  <cs:axisTitle>
    <cs:lnRef idx="0"/>
    <cs:fillRef idx="0"/>
    <cs:effectRef idx="0"/>
    <cs:fontRef idx="minor">
      <a:schemeClr val="lt1">
        <a:lumMod val="75000"/>
      </a:schemeClr>
    </cs:fontRef>
    <cs:defRPr sz="1197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dk1">
                <a:lumMod val="65000"/>
                <a:lumOff val="35000"/>
              </a:schemeClr>
            </a:gs>
            <a:gs pos="100000">
              <a:schemeClr val="dk1">
                <a:lumMod val="75000"/>
                <a:lumOff val="25000"/>
              </a:schemeClr>
            </a:gs>
          </a:gsLst>
          <a:lin ang="10800000" scaled="0"/>
        </a:gradFill>
        <a:round/>
      </a:ln>
      <a:effectLst/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  <a:alpha val="25000"/>
              </a:schemeClr>
            </a:gs>
            <a:gs pos="0">
              <a:schemeClr val="dk1">
                <a:lumMod val="65000"/>
                <a:lumOff val="35000"/>
                <a:alpha val="2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862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179ED-D4EF-4C54-8440-75EB2EBB2CD4}" type="datetimeFigureOut">
              <a:rPr lang="ko-KR" altLang="en-US" smtClean="0"/>
              <a:t>2026-02-07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EB91F-7E7E-46BF-9465-4A86369872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9086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733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346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527" userDrawn="1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 userDrawn="1">
          <p15:clr>
            <a:srgbClr val="FBAE40"/>
          </p15:clr>
        </p15:guide>
        <p15:guide id="8" orient="horz" pos="1026" userDrawn="1">
          <p15:clr>
            <a:srgbClr val="FBAE40"/>
          </p15:clr>
        </p15:guide>
        <p15:guide id="9" orient="horz" pos="1117" userDrawn="1">
          <p15:clr>
            <a:srgbClr val="FBAE40"/>
          </p15:clr>
        </p15:guide>
        <p15:guide id="10" orient="horz" pos="397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6160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그림 개체 틀 19" descr="{{IMAGE:chart_image}}">
            <a:extLst>
              <a:ext uri="{FF2B5EF4-FFF2-40B4-BE49-F238E27FC236}">
                <a16:creationId xmlns:a16="http://schemas.microsoft.com/office/drawing/2014/main" id="{EF76BE49-E402-7B6A-35E8-3A172F63BB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9749" y="973555"/>
            <a:ext cx="4941888" cy="3148301"/>
          </a:xfrm>
        </p:spPr>
        <p:txBody>
          <a:bodyPr/>
          <a:lstStyle>
            <a:lvl1pPr>
              <a:buNone/>
              <a:defRPr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/>
        </p:nvGrpSpPr>
        <p:grpSpPr>
          <a:xfrm>
            <a:off x="442913" y="296239"/>
            <a:ext cx="128666" cy="525600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61892" y="1007546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780859EA-E39D-60E1-668F-D85DD90E64A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34107523"/>
              </p:ext>
            </p:extLst>
          </p:nvPr>
        </p:nvGraphicFramePr>
        <p:xfrm>
          <a:off x="439749" y="4376649"/>
          <a:ext cx="4945052" cy="1932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5052">
                  <a:extLst>
                    <a:ext uri="{9D8B030D-6E8A-4147-A177-3AD203B41FA5}">
                      <a16:colId xmlns:a16="http://schemas.microsoft.com/office/drawing/2014/main" val="3823769298"/>
                    </a:ext>
                  </a:extLst>
                </a:gridCol>
              </a:tblGrid>
              <a:tr h="1932076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{{TABLE:table_1}}</a:t>
                      </a:r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solidFill>
                      <a:srgbClr val="4D4F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183632"/>
                  </a:ext>
                </a:extLst>
              </a:tr>
            </a:tbl>
          </a:graphicData>
        </a:graphic>
      </p:graphicFrame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39749" y="4376649"/>
            <a:ext cx="4945051" cy="1932076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6" name="내용 개체 틀 25" descr="{{TEXT:box_3-content_1}}">
            <a:extLst>
              <a:ext uri="{FF2B5EF4-FFF2-40B4-BE49-F238E27FC236}">
                <a16:creationId xmlns:a16="http://schemas.microsoft.com/office/drawing/2014/main" id="{7DD2757C-3E9C-5243-DDBC-866024F290B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660364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8" name="내용 개체 틀 25" descr="{{TEXT:box_3-content_2}}">
            <a:extLst>
              <a:ext uri="{FF2B5EF4-FFF2-40B4-BE49-F238E27FC236}">
                <a16:creationId xmlns:a16="http://schemas.microsoft.com/office/drawing/2014/main" id="{38F42643-943D-996B-3BDF-D9C4E6BDF9E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696691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9" name="내용 개체 틀 25" descr="{{TEXT:box_3-content_4}}">
            <a:extLst>
              <a:ext uri="{FF2B5EF4-FFF2-40B4-BE49-F238E27FC236}">
                <a16:creationId xmlns:a16="http://schemas.microsoft.com/office/drawing/2014/main" id="{41B90580-91CE-1058-2482-1F7649AC736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769345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0" name="내용 개체 틀 25" descr="{{TEXT:box_3-content_3}}">
            <a:extLst>
              <a:ext uri="{FF2B5EF4-FFF2-40B4-BE49-F238E27FC236}">
                <a16:creationId xmlns:a16="http://schemas.microsoft.com/office/drawing/2014/main" id="{AACC0C37-DA81-DFC4-2B3C-0F90C8A23EB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733018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1" name="내용 개체 틀 25" descr="{{TEXT:box_3-content_5}}">
            <a:extLst>
              <a:ext uri="{FF2B5EF4-FFF2-40B4-BE49-F238E27FC236}">
                <a16:creationId xmlns:a16="http://schemas.microsoft.com/office/drawing/2014/main" id="{D7A5D3E6-8BC1-4610-2710-EDA6C6E977E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9805672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2" name="내용 개체 틀 25" descr="{{TEXT:box_3-content_6}}">
            <a:extLst>
              <a:ext uri="{FF2B5EF4-FFF2-40B4-BE49-F238E27FC236}">
                <a16:creationId xmlns:a16="http://schemas.microsoft.com/office/drawing/2014/main" id="{AA1AF0D3-553F-6A96-0D68-1EBF4D20951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0842001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3" name="내용 개체 틀 25" descr="{{TEXT:box_2-content_1}}">
            <a:extLst>
              <a:ext uri="{FF2B5EF4-FFF2-40B4-BE49-F238E27FC236}">
                <a16:creationId xmlns:a16="http://schemas.microsoft.com/office/drawing/2014/main" id="{3F07C95D-8ED1-25D3-7A63-C801D8EC4839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660364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4" name="내용 개체 틀 25" descr="{{TEXT:box_2-content_2}}">
            <a:extLst>
              <a:ext uri="{FF2B5EF4-FFF2-40B4-BE49-F238E27FC236}">
                <a16:creationId xmlns:a16="http://schemas.microsoft.com/office/drawing/2014/main" id="{7DD51116-B62F-C182-361F-20B736123AF8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696691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5" name="내용 개체 틀 25" descr="{{TEXT:box_2-content_4}}">
            <a:extLst>
              <a:ext uri="{FF2B5EF4-FFF2-40B4-BE49-F238E27FC236}">
                <a16:creationId xmlns:a16="http://schemas.microsoft.com/office/drawing/2014/main" id="{9964113A-FCC8-8EB6-9929-5439DEE2A2C0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769345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6" name="내용 개체 틀 25" descr="{{TEXT:box_2-content_3}}">
            <a:extLst>
              <a:ext uri="{FF2B5EF4-FFF2-40B4-BE49-F238E27FC236}">
                <a16:creationId xmlns:a16="http://schemas.microsoft.com/office/drawing/2014/main" id="{D92AB81E-CCBE-B183-1CC8-5D4B274956E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7733018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7" name="내용 개체 틀 25" descr="{{TEXT:box_2-content_5}}">
            <a:extLst>
              <a:ext uri="{FF2B5EF4-FFF2-40B4-BE49-F238E27FC236}">
                <a16:creationId xmlns:a16="http://schemas.microsoft.com/office/drawing/2014/main" id="{2EBC10FB-E323-A750-5F93-204907FFF17C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9805672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8" name="내용 개체 틀 25" descr="{{TEXT:box_2-content_6}}">
            <a:extLst>
              <a:ext uri="{FF2B5EF4-FFF2-40B4-BE49-F238E27FC236}">
                <a16:creationId xmlns:a16="http://schemas.microsoft.com/office/drawing/2014/main" id="{5AB98E36-AAE5-222F-3D39-A4CA4E0D3CA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0842001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666790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703117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1" name="내용 개체 틀 25" descr="{{TEXT:box_1-content_4}}">
            <a:extLst>
              <a:ext uri="{FF2B5EF4-FFF2-40B4-BE49-F238E27FC236}">
                <a16:creationId xmlns:a16="http://schemas.microsoft.com/office/drawing/2014/main" id="{30860A8F-763C-E0BB-8124-9C9536969F5C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8775771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2" name="내용 개체 틀 25" descr="{{TEXT:box_1-content_3}}">
            <a:extLst>
              <a:ext uri="{FF2B5EF4-FFF2-40B4-BE49-F238E27FC236}">
                <a16:creationId xmlns:a16="http://schemas.microsoft.com/office/drawing/2014/main" id="{D2CBA74E-2E3C-CB9B-5682-E855974D4ABB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7739444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3" name="내용 개체 틀 25" descr="{{TEXT:box_1-content_5}}">
            <a:extLst>
              <a:ext uri="{FF2B5EF4-FFF2-40B4-BE49-F238E27FC236}">
                <a16:creationId xmlns:a16="http://schemas.microsoft.com/office/drawing/2014/main" id="{53C6C0FC-322B-C2D9-A708-549DC8D5654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812098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4" name="내용 개체 틀 25" descr="{{TEXT:box_1-content_6}}">
            <a:extLst>
              <a:ext uri="{FF2B5EF4-FFF2-40B4-BE49-F238E27FC236}">
                <a16:creationId xmlns:a16="http://schemas.microsoft.com/office/drawing/2014/main" id="{E6B95B5E-1A1B-AEDA-915C-414C7F451B27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10848427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36067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/>
        </p:nvGrpSpPr>
        <p:grpSpPr>
          <a:xfrm>
            <a:off x="442913" y="296239"/>
            <a:ext cx="128666" cy="525600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56333" y="989942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2912" y="4376649"/>
            <a:ext cx="4945051" cy="1932076"/>
          </a:xfrm>
        </p:spPr>
        <p:txBody>
          <a:bodyPr/>
          <a:lstStyle>
            <a:lvl1pPr>
              <a:buNone/>
              <a:defRPr sz="14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2862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2862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86438" y="1390618"/>
            <a:ext cx="3889996" cy="1034229"/>
          </a:xfrm>
        </p:spPr>
        <p:txBody>
          <a:bodyPr>
            <a:norm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-body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812761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2" name="내용 개체 틀 25" descr="{{TEXT:box_1-content_2-title}}">
            <a:extLst>
              <a:ext uri="{FF2B5EF4-FFF2-40B4-BE49-F238E27FC236}">
                <a16:creationId xmlns:a16="http://schemas.microsoft.com/office/drawing/2014/main" id="{033745BA-3594-821A-4F13-E82616B050C8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812761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9" name="내용 개체 틀 25" descr="{{TEXT:box_1-content_2-body}}">
            <a:extLst>
              <a:ext uri="{FF2B5EF4-FFF2-40B4-BE49-F238E27FC236}">
                <a16:creationId xmlns:a16="http://schemas.microsoft.com/office/drawing/2014/main" id="{715C220A-EB5A-400B-7572-D05436EED18C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10777088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25" name="내용 개체 틀 25" descr="{{TEXT:box_1-content_2-title}}">
            <a:extLst>
              <a:ext uri="{FF2B5EF4-FFF2-40B4-BE49-F238E27FC236}">
                <a16:creationId xmlns:a16="http://schemas.microsoft.com/office/drawing/2014/main" id="{AA46074E-CC35-D555-6571-5321AE24B890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10777088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7" name="내용 개체 틀 25" descr="{{TEXT:box_2-content_2-body}}">
            <a:extLst>
              <a:ext uri="{FF2B5EF4-FFF2-40B4-BE49-F238E27FC236}">
                <a16:creationId xmlns:a16="http://schemas.microsoft.com/office/drawing/2014/main" id="{BCCE935D-4A82-3394-0914-B92DDD2ECFD5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6737456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5" name="내용 개체 틀 25" descr="{{TEXT:box_2-content_2-title}}">
            <a:extLst>
              <a:ext uri="{FF2B5EF4-FFF2-40B4-BE49-F238E27FC236}">
                <a16:creationId xmlns:a16="http://schemas.microsoft.com/office/drawing/2014/main" id="{DCB6D07B-08BA-C57E-DE3C-2B5B4ECCD9D3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737456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6" name="내용 개체 틀 25" descr="{{TEXT:box_2-content_1-body}}">
            <a:extLst>
              <a:ext uri="{FF2B5EF4-FFF2-40B4-BE49-F238E27FC236}">
                <a16:creationId xmlns:a16="http://schemas.microsoft.com/office/drawing/2014/main" id="{836D8B3A-72C7-DB90-B3CB-EA18ED5BB8B2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5786438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7" name="내용 개체 틀 25" descr="{{TEXT:box_2-content_1-title}}">
            <a:extLst>
              <a:ext uri="{FF2B5EF4-FFF2-40B4-BE49-F238E27FC236}">
                <a16:creationId xmlns:a16="http://schemas.microsoft.com/office/drawing/2014/main" id="{0C97DEFC-2286-1F75-FCB2-2333C1BA2D0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5786438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8" name="내용 개체 틀 25" descr="{{TEXT:box_2-content_3-title}}">
            <a:extLst>
              <a:ext uri="{FF2B5EF4-FFF2-40B4-BE49-F238E27FC236}">
                <a16:creationId xmlns:a16="http://schemas.microsoft.com/office/drawing/2014/main" id="{83891605-A6B0-E51C-ACE4-ACD28DF83C6D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7688474" y="3297121"/>
            <a:ext cx="3916614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9" name="내용 개체 틀 25" descr="{{TEXT:box_3-content_3-body}}">
            <a:extLst>
              <a:ext uri="{FF2B5EF4-FFF2-40B4-BE49-F238E27FC236}">
                <a16:creationId xmlns:a16="http://schemas.microsoft.com/office/drawing/2014/main" id="{4A2CFCF6-F6C3-BDCE-4E5D-5175C9590764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7688473" y="3557368"/>
            <a:ext cx="3916613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59" name="내용 개체 틀 25" descr="{{TEXT:box_3-content_1-body}}">
            <a:extLst>
              <a:ext uri="{FF2B5EF4-FFF2-40B4-BE49-F238E27FC236}">
                <a16:creationId xmlns:a16="http://schemas.microsoft.com/office/drawing/2014/main" id="{43A9870C-AEBC-781C-3B39-8984D78BA76F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5786438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0" name="내용 개체 틀 25" descr="{{TEXT:box_3-content_1-title}}">
            <a:extLst>
              <a:ext uri="{FF2B5EF4-FFF2-40B4-BE49-F238E27FC236}">
                <a16:creationId xmlns:a16="http://schemas.microsoft.com/office/drawing/2014/main" id="{9C4410FF-67E3-DF98-D0D9-BA1C7C1C375C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5786438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1" name="내용 개체 틀 25" descr="{{TEXT:box_3-content_2-body}}">
            <a:extLst>
              <a:ext uri="{FF2B5EF4-FFF2-40B4-BE49-F238E27FC236}">
                <a16:creationId xmlns:a16="http://schemas.microsoft.com/office/drawing/2014/main" id="{59E9163C-BBEC-69D6-8D5D-56AB38057053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6750765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2" name="내용 개체 틀 25" descr="{{TEXT:box_3-content_2-title}}">
            <a:extLst>
              <a:ext uri="{FF2B5EF4-FFF2-40B4-BE49-F238E27FC236}">
                <a16:creationId xmlns:a16="http://schemas.microsoft.com/office/drawing/2014/main" id="{4C4BB71C-B97B-6F44-4276-C8FCD3B65AAF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6750765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3" name="내용 개체 틀 25" descr="{{TEXT:box_3-content_3-body}}">
            <a:extLst>
              <a:ext uri="{FF2B5EF4-FFF2-40B4-BE49-F238E27FC236}">
                <a16:creationId xmlns:a16="http://schemas.microsoft.com/office/drawing/2014/main" id="{D56622EE-2AE4-39D2-2B09-299359DEDC70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7715092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4" name="내용 개체 틀 25" descr="{{TEXT:box_3-content_3-title}}">
            <a:extLst>
              <a:ext uri="{FF2B5EF4-FFF2-40B4-BE49-F238E27FC236}">
                <a16:creationId xmlns:a16="http://schemas.microsoft.com/office/drawing/2014/main" id="{83DF78DA-836A-5FEB-B6AB-D4AA83CC1F5B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7715092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5" name="내용 개체 틀 25" descr="{{TEXT:box_3-content_4-body}}">
            <a:extLst>
              <a:ext uri="{FF2B5EF4-FFF2-40B4-BE49-F238E27FC236}">
                <a16:creationId xmlns:a16="http://schemas.microsoft.com/office/drawing/2014/main" id="{9888BEBC-0E5F-BECD-F42D-8E5A7D0FDB83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8679419" y="5401795"/>
            <a:ext cx="2925666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6" name="내용 개체 틀 25" descr="{{TEXT:box_3-content_4-title}}">
            <a:extLst>
              <a:ext uri="{FF2B5EF4-FFF2-40B4-BE49-F238E27FC236}">
                <a16:creationId xmlns:a16="http://schemas.microsoft.com/office/drawing/2014/main" id="{01966CB2-71A0-9DF8-C6DE-E0D19610997F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8679418" y="5147728"/>
            <a:ext cx="2925667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pic>
        <p:nvPicPr>
          <p:cNvPr id="71" name="그림 70">
            <a:extLst>
              <a:ext uri="{FF2B5EF4-FFF2-40B4-BE49-F238E27FC236}">
                <a16:creationId xmlns:a16="http://schemas.microsoft.com/office/drawing/2014/main" id="{D6BE9E00-6854-187C-75D3-494EB07E050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555" y="6434512"/>
            <a:ext cx="1171418" cy="240140"/>
          </a:xfrm>
          <a:prstGeom prst="rect">
            <a:avLst/>
          </a:prstGeom>
        </p:spPr>
      </p:pic>
      <p:sp>
        <p:nvSpPr>
          <p:cNvPr id="8" name="내용 개체 틀 7" descr="{{CHART:chart_1}}">
            <a:extLst>
              <a:ext uri="{FF2B5EF4-FFF2-40B4-BE49-F238E27FC236}">
                <a16:creationId xmlns:a16="http://schemas.microsoft.com/office/drawing/2014/main" id="{63E43551-C865-0509-6A8E-83724C1312BA}"/>
              </a:ext>
            </a:extLst>
          </p:cNvPr>
          <p:cNvSpPr>
            <a:spLocks noGrp="1"/>
          </p:cNvSpPr>
          <p:nvPr>
            <p:ph sz="quarter" idx="53"/>
          </p:nvPr>
        </p:nvSpPr>
        <p:spPr>
          <a:xfrm>
            <a:off x="449999" y="1003990"/>
            <a:ext cx="4945062" cy="3144837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8669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 userDrawn="1"/>
        </p:nvGrpSpPr>
        <p:grpSpPr>
          <a:xfrm>
            <a:off x="442913" y="296239"/>
            <a:ext cx="128666" cy="525600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56333" y="989942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2912" y="4376649"/>
            <a:ext cx="4945051" cy="1932076"/>
          </a:xfrm>
        </p:spPr>
        <p:txBody>
          <a:bodyPr/>
          <a:lstStyle>
            <a:lvl1pPr>
              <a:buNone/>
              <a:defRPr sz="14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2862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2862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86438" y="1390618"/>
            <a:ext cx="3889996" cy="1034229"/>
          </a:xfrm>
        </p:spPr>
        <p:txBody>
          <a:bodyPr>
            <a:norm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-body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812761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2" name="내용 개체 틀 25" descr="{{TEXT:box_1-content_2-title}}">
            <a:extLst>
              <a:ext uri="{FF2B5EF4-FFF2-40B4-BE49-F238E27FC236}">
                <a16:creationId xmlns:a16="http://schemas.microsoft.com/office/drawing/2014/main" id="{033745BA-3594-821A-4F13-E82616B050C8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812761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9" name="내용 개체 틀 25" descr="{{TEXT:box_1-content_2-body}}">
            <a:extLst>
              <a:ext uri="{FF2B5EF4-FFF2-40B4-BE49-F238E27FC236}">
                <a16:creationId xmlns:a16="http://schemas.microsoft.com/office/drawing/2014/main" id="{715C220A-EB5A-400B-7572-D05436EED18C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10777088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25" name="내용 개체 틀 25" descr="{{TEXT:box_1-content_2-title}}">
            <a:extLst>
              <a:ext uri="{FF2B5EF4-FFF2-40B4-BE49-F238E27FC236}">
                <a16:creationId xmlns:a16="http://schemas.microsoft.com/office/drawing/2014/main" id="{AA46074E-CC35-D555-6571-5321AE24B890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10777088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7" name="내용 개체 틀 25" descr="{{TEXT:box_2-content_2-body}}">
            <a:extLst>
              <a:ext uri="{FF2B5EF4-FFF2-40B4-BE49-F238E27FC236}">
                <a16:creationId xmlns:a16="http://schemas.microsoft.com/office/drawing/2014/main" id="{BCCE935D-4A82-3394-0914-B92DDD2ECFD5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6737456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5" name="내용 개체 틀 25" descr="{{TEXT:box_2-content_2-title}}">
            <a:extLst>
              <a:ext uri="{FF2B5EF4-FFF2-40B4-BE49-F238E27FC236}">
                <a16:creationId xmlns:a16="http://schemas.microsoft.com/office/drawing/2014/main" id="{DCB6D07B-08BA-C57E-DE3C-2B5B4ECCD9D3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737456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6" name="내용 개체 틀 25" descr="{{TEXT:box_2-content_1-body}}">
            <a:extLst>
              <a:ext uri="{FF2B5EF4-FFF2-40B4-BE49-F238E27FC236}">
                <a16:creationId xmlns:a16="http://schemas.microsoft.com/office/drawing/2014/main" id="{836D8B3A-72C7-DB90-B3CB-EA18ED5BB8B2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5786438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7" name="내용 개체 틀 25" descr="{{TEXT:box_2-content_1-title}}">
            <a:extLst>
              <a:ext uri="{FF2B5EF4-FFF2-40B4-BE49-F238E27FC236}">
                <a16:creationId xmlns:a16="http://schemas.microsoft.com/office/drawing/2014/main" id="{0C97DEFC-2286-1F75-FCB2-2333C1BA2D0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5786438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8" name="내용 개체 틀 25" descr="{{TEXT:box_2-content_3-title}}">
            <a:extLst>
              <a:ext uri="{FF2B5EF4-FFF2-40B4-BE49-F238E27FC236}">
                <a16:creationId xmlns:a16="http://schemas.microsoft.com/office/drawing/2014/main" id="{83891605-A6B0-E51C-ACE4-ACD28DF83C6D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7688474" y="3297121"/>
            <a:ext cx="3916614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9" name="내용 개체 틀 25" descr="{{TEXT:box_3-content_3-body}}">
            <a:extLst>
              <a:ext uri="{FF2B5EF4-FFF2-40B4-BE49-F238E27FC236}">
                <a16:creationId xmlns:a16="http://schemas.microsoft.com/office/drawing/2014/main" id="{4A2CFCF6-F6C3-BDCE-4E5D-5175C9590764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7688473" y="3557368"/>
            <a:ext cx="3916613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59" name="내용 개체 틀 25" descr="{{TEXT:box_3-content_1-body}}">
            <a:extLst>
              <a:ext uri="{FF2B5EF4-FFF2-40B4-BE49-F238E27FC236}">
                <a16:creationId xmlns:a16="http://schemas.microsoft.com/office/drawing/2014/main" id="{43A9870C-AEBC-781C-3B39-8984D78BA76F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5786438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0" name="내용 개체 틀 25" descr="{{TEXT:box_3-content_1-title}}">
            <a:extLst>
              <a:ext uri="{FF2B5EF4-FFF2-40B4-BE49-F238E27FC236}">
                <a16:creationId xmlns:a16="http://schemas.microsoft.com/office/drawing/2014/main" id="{9C4410FF-67E3-DF98-D0D9-BA1C7C1C375C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5786438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1" name="내용 개체 틀 25" descr="{{TEXT:box_3-content_2-body}}">
            <a:extLst>
              <a:ext uri="{FF2B5EF4-FFF2-40B4-BE49-F238E27FC236}">
                <a16:creationId xmlns:a16="http://schemas.microsoft.com/office/drawing/2014/main" id="{59E9163C-BBEC-69D6-8D5D-56AB38057053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6750765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2" name="내용 개체 틀 25" descr="{{TEXT:box_3-content_2-title}}">
            <a:extLst>
              <a:ext uri="{FF2B5EF4-FFF2-40B4-BE49-F238E27FC236}">
                <a16:creationId xmlns:a16="http://schemas.microsoft.com/office/drawing/2014/main" id="{4C4BB71C-B97B-6F44-4276-C8FCD3B65AAF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6750765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3" name="내용 개체 틀 25" descr="{{TEXT:box_3-content_3-body}}">
            <a:extLst>
              <a:ext uri="{FF2B5EF4-FFF2-40B4-BE49-F238E27FC236}">
                <a16:creationId xmlns:a16="http://schemas.microsoft.com/office/drawing/2014/main" id="{D56622EE-2AE4-39D2-2B09-299359DEDC70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7715092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4" name="내용 개체 틀 25" descr="{{TEXT:box_3-content_3-title}}">
            <a:extLst>
              <a:ext uri="{FF2B5EF4-FFF2-40B4-BE49-F238E27FC236}">
                <a16:creationId xmlns:a16="http://schemas.microsoft.com/office/drawing/2014/main" id="{83DF78DA-836A-5FEB-B6AB-D4AA83CC1F5B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7715092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5" name="내용 개체 틀 25" descr="{{TEXT:box_3-content_4-body}}">
            <a:extLst>
              <a:ext uri="{FF2B5EF4-FFF2-40B4-BE49-F238E27FC236}">
                <a16:creationId xmlns:a16="http://schemas.microsoft.com/office/drawing/2014/main" id="{9888BEBC-0E5F-BECD-F42D-8E5A7D0FDB83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8679419" y="5401795"/>
            <a:ext cx="2925666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6" name="내용 개체 틀 25" descr="{{TEXT:box_3-content_4-title}}">
            <a:extLst>
              <a:ext uri="{FF2B5EF4-FFF2-40B4-BE49-F238E27FC236}">
                <a16:creationId xmlns:a16="http://schemas.microsoft.com/office/drawing/2014/main" id="{01966CB2-71A0-9DF8-C6DE-E0D19610997F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8679418" y="5147728"/>
            <a:ext cx="2925667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046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555" y="6434512"/>
            <a:ext cx="1171418" cy="24014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AF690671-F55B-2911-C5A6-D3781276B485}"/>
              </a:ext>
            </a:extLst>
          </p:cNvPr>
          <p:cNvGrpSpPr/>
          <p:nvPr userDrawn="1"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EF9AA008-52C3-4859-DEC2-454B8E4B6000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FBFF9D53-AB06-E3EB-7FFA-0E6ECD4B65AE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6" name="텍스트 개체 틀 13" descr="{{TEXT:page-title}}">
            <a:extLst>
              <a:ext uri="{FF2B5EF4-FFF2-40B4-BE49-F238E27FC236}">
                <a16:creationId xmlns:a16="http://schemas.microsoft.com/office/drawing/2014/main" id="{AFA63EF8-BBEB-D053-1B88-CEA1638822A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8" name="내용 개체 틀 7" descr="{{TEXT:body}}">
            <a:extLst>
              <a:ext uri="{FF2B5EF4-FFF2-40B4-BE49-F238E27FC236}">
                <a16:creationId xmlns:a16="http://schemas.microsoft.com/office/drawing/2014/main" id="{301A134F-2F58-0883-4B5B-D0BBC7255C70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442913" y="981075"/>
            <a:ext cx="11306175" cy="5327650"/>
          </a:xfr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73363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555" y="6434512"/>
            <a:ext cx="1171418" cy="24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23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no_abb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개체 틀 4">
            <a:extLst>
              <a:ext uri="{FF2B5EF4-FFF2-40B4-BE49-F238E27FC236}">
                <a16:creationId xmlns:a16="http://schemas.microsoft.com/office/drawing/2014/main" id="{F3004BD9-65A7-4E84-6C51-E54511787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576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365884-1640-46A2-A57B-3EE9D1C0C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63BDA8-C4C8-40C8-80C2-A163E3D441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d-ID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43705-068D-4787-9631-00016C47B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250BB5D-CC92-4ED2-85FE-E472A85E99C0}" type="datetimeFigureOut">
              <a:rPr lang="id-ID" smtClean="0"/>
              <a:pPr/>
              <a:t>07/02/2026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13E98-4CD5-4301-8FB7-04C31F342A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B3831-29CD-4A15-931C-792E3997B0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4046F09-9DDD-46C3-B687-D0210FB4661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37363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1" r:id="rId2"/>
    <p:sldLayoutId id="2147483686" r:id="rId3"/>
    <p:sldLayoutId id="2147483687" r:id="rId4"/>
    <p:sldLayoutId id="2147483690" r:id="rId5"/>
    <p:sldLayoutId id="2147483691" r:id="rId6"/>
    <p:sldLayoutId id="2147483689" r:id="rId7"/>
    <p:sldLayoutId id="2147483688" r:id="rId8"/>
    <p:sldLayoutId id="214748368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개체 틀 4">
            <a:extLst>
              <a:ext uri="{FF2B5EF4-FFF2-40B4-BE49-F238E27FC236}">
                <a16:creationId xmlns:a16="http://schemas.microsoft.com/office/drawing/2014/main" id="{31575BEF-ECB8-47DB-9932-DCC87A348DD2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97CDC0F6-B0BB-465A-90C2-89BCD7F61A26}"/>
              </a:ext>
            </a:extLst>
          </p:cNvPr>
          <p:cNvSpPr/>
          <p:nvPr/>
        </p:nvSpPr>
        <p:spPr>
          <a:xfrm>
            <a:off x="548005" y="0"/>
            <a:ext cx="276999" cy="332508"/>
          </a:xfrm>
          <a:prstGeom prst="rect">
            <a:avLst/>
          </a:prstGeom>
          <a:solidFill>
            <a:srgbClr val="E494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188C6B7-5E19-4230-A3D6-7281D02C1156}"/>
              </a:ext>
            </a:extLst>
          </p:cNvPr>
          <p:cNvSpPr txBox="1"/>
          <p:nvPr/>
        </p:nvSpPr>
        <p:spPr>
          <a:xfrm rot="16200000">
            <a:off x="-447176" y="1238729"/>
            <a:ext cx="2267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600" dirty="0">
                <a:solidFill>
                  <a:schemeClr val="bg1">
                    <a:lumMod val="9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프리젠테이션 5 Medium" panose="020F0502020204030203" pitchFamily="34" charset="0"/>
              </a:rPr>
              <a:t>FAST BUILDERTHON</a:t>
            </a:r>
            <a:endParaRPr lang="en-ID" sz="1200" b="1" spc="600" dirty="0">
              <a:solidFill>
                <a:schemeClr val="bg1">
                  <a:lumMod val="95000"/>
                </a:schemeClr>
              </a:solidFill>
              <a:latin typeface="프리젠테이션 5 Medium" pitchFamily="2" charset="-127"/>
              <a:ea typeface="프리젠테이션 5 Medium" pitchFamily="2" charset="-127"/>
              <a:cs typeface="프리젠테이션 5 Medium" panose="020F0502020204030203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1EFC715-0A6B-4E97-BAF6-A2A485153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8997" y="2952542"/>
            <a:ext cx="5068036" cy="34215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6B1A376-EB4A-B94F-0459-3C4395337929}"/>
              </a:ext>
            </a:extLst>
          </p:cNvPr>
          <p:cNvSpPr/>
          <p:nvPr/>
        </p:nvSpPr>
        <p:spPr>
          <a:xfrm>
            <a:off x="1802" y="2293188"/>
            <a:ext cx="12192001" cy="555855"/>
          </a:xfrm>
          <a:prstGeom prst="rect">
            <a:avLst/>
          </a:prstGeom>
          <a:solidFill>
            <a:srgbClr val="EAF4E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70F351-EC5C-1A8E-49BD-8046BF58F0B7}"/>
              </a:ext>
            </a:extLst>
          </p:cNvPr>
          <p:cNvSpPr txBox="1"/>
          <p:nvPr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F4592D-3D42-49AC-BBE3-A43F593018A7}"/>
              </a:ext>
            </a:extLst>
          </p:cNvPr>
          <p:cNvSpPr txBox="1"/>
          <p:nvPr/>
        </p:nvSpPr>
        <p:spPr>
          <a:xfrm>
            <a:off x="3578997" y="2360191"/>
            <a:ext cx="5645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300" dirty="0">
                <a:solidFill>
                  <a:schemeClr val="bg1">
                    <a:lumMod val="9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프리젠테이션 5 Medium" panose="020B0606030504020204" pitchFamily="34" charset="0"/>
              </a:rPr>
              <a:t> 313DEVGRP :: Personal Report</a:t>
            </a:r>
          </a:p>
        </p:txBody>
      </p:sp>
    </p:spTree>
    <p:extLst>
      <p:ext uri="{BB962C8B-B14F-4D97-AF65-F5344CB8AC3E}">
        <p14:creationId xmlns:p14="http://schemas.microsoft.com/office/powerpoint/2010/main" val="3335607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표 개체 틀 59" descr="{{TABLE:table_1}}">
            <a:extLst>
              <a:ext uri="{FF2B5EF4-FFF2-40B4-BE49-F238E27FC236}">
                <a16:creationId xmlns:a16="http://schemas.microsoft.com/office/drawing/2014/main" id="{F0E19DF7-8BB6-91BA-7519-81E23881681A}"/>
              </a:ext>
            </a:extLst>
          </p:cNvPr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136883096"/>
              </p:ext>
            </p:extLst>
          </p:nvPr>
        </p:nvGraphicFramePr>
        <p:xfrm>
          <a:off x="442913" y="4376737"/>
          <a:ext cx="4945061" cy="19319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6432">
                  <a:extLst>
                    <a:ext uri="{9D8B030D-6E8A-4147-A177-3AD203B41FA5}">
                      <a16:colId xmlns:a16="http://schemas.microsoft.com/office/drawing/2014/main" val="4082624335"/>
                    </a:ext>
                  </a:extLst>
                </a:gridCol>
                <a:gridCol w="1256432">
                  <a:extLst>
                    <a:ext uri="{9D8B030D-6E8A-4147-A177-3AD203B41FA5}">
                      <a16:colId xmlns:a16="http://schemas.microsoft.com/office/drawing/2014/main" val="3365246590"/>
                    </a:ext>
                  </a:extLst>
                </a:gridCol>
                <a:gridCol w="1256432">
                  <a:extLst>
                    <a:ext uri="{9D8B030D-6E8A-4147-A177-3AD203B41FA5}">
                      <a16:colId xmlns:a16="http://schemas.microsoft.com/office/drawing/2014/main" val="642922743"/>
                    </a:ext>
                  </a:extLst>
                </a:gridCol>
                <a:gridCol w="1175765">
                  <a:extLst>
                    <a:ext uri="{9D8B030D-6E8A-4147-A177-3AD203B41FA5}">
                      <a16:colId xmlns:a16="http://schemas.microsoft.com/office/drawing/2014/main" val="3249203399"/>
                    </a:ext>
                  </a:extLst>
                </a:gridCol>
              </a:tblGrid>
              <a:tr h="400668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계획 </a:t>
                      </a:r>
                      <a:r>
                        <a:rPr lang="en-US" altLang="ko-KR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현황 비교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>
                        <a:alpha val="3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519925"/>
                  </a:ext>
                </a:extLst>
              </a:tr>
              <a:tr h="4006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계획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현황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비율</a:t>
                      </a:r>
                      <a:r>
                        <a:rPr lang="en-US" altLang="ko-KR" sz="14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(%)</a:t>
                      </a:r>
                      <a:endParaRPr lang="ko-KR" altLang="en-US" sz="14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082745"/>
                  </a:ext>
                </a:extLst>
              </a:tr>
              <a:tr h="40066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Time</a:t>
                      </a:r>
                      <a:endParaRPr lang="ko-KR" altLang="en-US" sz="13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729</a:t>
                      </a:r>
                      <a:endParaRPr lang="ko-KR" altLang="en-US" sz="13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347</a:t>
                      </a:r>
                      <a:endParaRPr lang="ko-KR" altLang="en-US" sz="13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47.6%</a:t>
                      </a:r>
                      <a:endParaRPr lang="ko-KR" altLang="en-US" sz="13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6759788"/>
                  </a:ext>
                </a:extLst>
              </a:tr>
              <a:tr h="40066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Scope</a:t>
                      </a:r>
                      <a:endParaRPr lang="ko-KR" altLang="en-US" sz="13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</a:t>
                      </a:r>
                      <a:endParaRPr lang="ko-KR" altLang="en-US" sz="13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</a:t>
                      </a:r>
                      <a:endParaRPr lang="ko-KR" altLang="en-US" sz="13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75</a:t>
                      </a:r>
                      <a:endParaRPr lang="ko-KR" altLang="en-US" sz="13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012185"/>
                  </a:ext>
                </a:extLst>
              </a:tr>
              <a:tr h="32931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Resource</a:t>
                      </a:r>
                      <a:endParaRPr lang="ko-KR" altLang="en-US" sz="13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15.5</a:t>
                      </a:r>
                      <a:endParaRPr lang="ko-KR" altLang="en-US" sz="13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18</a:t>
                      </a:r>
                      <a:endParaRPr lang="ko-KR" altLang="en-US" sz="13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116.12</a:t>
                      </a:r>
                      <a:endParaRPr lang="ko-KR" altLang="en-US" sz="1300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35204"/>
                  </a:ext>
                </a:extLst>
              </a:tr>
            </a:tbl>
          </a:graphicData>
        </a:graphic>
      </p:graphicFrame>
      <p:sp>
        <p:nvSpPr>
          <p:cNvPr id="33" name="내용 개체 틀 32" descr="{{TEXT:box1-title}}">
            <a:extLst>
              <a:ext uri="{FF2B5EF4-FFF2-40B4-BE49-F238E27FC236}">
                <a16:creationId xmlns:a16="http://schemas.microsoft.com/office/drawing/2014/main" id="{EF91E15C-41DC-52D9-E46F-855F1360021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366"/>
            <a:ext cx="6088063" cy="272382"/>
          </a:xfrm>
        </p:spPr>
        <p:txBody>
          <a:bodyPr/>
          <a:lstStyle/>
          <a:p>
            <a:r>
              <a:rPr lang="en-US" altLang="ko-KR" sz="1300" dirty="0">
                <a:latin typeface="프리젠테이션 5 Medium" pitchFamily="2" charset="-127"/>
                <a:ea typeface="프리젠테이션 5 Medium" pitchFamily="2" charset="-127"/>
              </a:rPr>
              <a:t>Time </a:t>
            </a:r>
            <a:r>
              <a:rPr lang="ko-KR" altLang="en-US" sz="1300" dirty="0">
                <a:latin typeface="프리젠테이션 5 Medium" pitchFamily="2" charset="-127"/>
                <a:ea typeface="프리젠테이션 5 Medium" pitchFamily="2" charset="-127"/>
              </a:rPr>
              <a:t>일정 현황</a:t>
            </a:r>
          </a:p>
        </p:txBody>
      </p:sp>
      <p:sp>
        <p:nvSpPr>
          <p:cNvPr id="34" name="내용 개체 틀 33" descr="{{TEXT:box2-title}}">
            <a:extLst>
              <a:ext uri="{FF2B5EF4-FFF2-40B4-BE49-F238E27FC236}">
                <a16:creationId xmlns:a16="http://schemas.microsoft.com/office/drawing/2014/main" id="{AC7F5A5E-9FEA-4124-844E-12565B52704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272382"/>
          </a:xfrm>
        </p:spPr>
        <p:txBody>
          <a:bodyPr/>
          <a:lstStyle/>
          <a:p>
            <a:r>
              <a:rPr lang="en-US" altLang="ko-KR" sz="1300" dirty="0">
                <a:latin typeface="프리젠테이션 5 Medium" pitchFamily="2" charset="-127"/>
                <a:ea typeface="프리젠테이션 5 Medium" pitchFamily="2" charset="-127"/>
              </a:rPr>
              <a:t>Scope</a:t>
            </a:r>
            <a:r>
              <a:rPr lang="ko-KR" altLang="en-US" sz="1300" dirty="0">
                <a:latin typeface="프리젠테이션 5 Medium" pitchFamily="2" charset="-127"/>
                <a:ea typeface="프리젠테이션 5 Medium" pitchFamily="2" charset="-127"/>
              </a:rPr>
              <a:t> 범위 현황</a:t>
            </a:r>
          </a:p>
        </p:txBody>
      </p:sp>
      <p:sp>
        <p:nvSpPr>
          <p:cNvPr id="35" name="내용 개체 틀 34" descr="{{TEXT:box3-title}}">
            <a:extLst>
              <a:ext uri="{FF2B5EF4-FFF2-40B4-BE49-F238E27FC236}">
                <a16:creationId xmlns:a16="http://schemas.microsoft.com/office/drawing/2014/main" id="{723BBBAF-AAC3-F5D9-D90A-4F77F22D99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272382"/>
          </a:xfrm>
          <a:noFill/>
        </p:spPr>
        <p:txBody>
          <a:bodyPr vert="horz" wrap="square" lIns="91440" tIns="45720" rIns="91440" bIns="45720" rtlCol="0">
            <a:spAutoFit/>
          </a:bodyPr>
          <a:lstStyle/>
          <a:p>
            <a:r>
              <a:rPr lang="en-US" altLang="ko-KR" sz="1300" dirty="0">
                <a:latin typeface="프리젠테이션 5 Medium" pitchFamily="2" charset="-127"/>
                <a:ea typeface="프리젠테이션 5 Medium" pitchFamily="2" charset="-127"/>
              </a:rPr>
              <a:t>Resource</a:t>
            </a:r>
            <a:r>
              <a:rPr lang="ko-KR" altLang="en-US" sz="1300" dirty="0">
                <a:latin typeface="프리젠테이션 5 Medium" pitchFamily="2" charset="-127"/>
                <a:ea typeface="프리젠테이션 5 Medium" pitchFamily="2" charset="-127"/>
              </a:rPr>
              <a:t> 자원 현황</a:t>
            </a:r>
          </a:p>
        </p:txBody>
      </p:sp>
      <p:sp>
        <p:nvSpPr>
          <p:cNvPr id="37" name="내용 개체 틀 36" descr="{{TEXT:box1-content1-body}}">
            <a:extLst>
              <a:ext uri="{FF2B5EF4-FFF2-40B4-BE49-F238E27FC236}">
                <a16:creationId xmlns:a16="http://schemas.microsoft.com/office/drawing/2014/main" id="{A3E4CD7A-F00E-2CA2-A985-85F38BDB2FB3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753600" y="1580400"/>
            <a:ext cx="967738" cy="960278"/>
          </a:xfrm>
        </p:spPr>
        <p:txBody>
          <a:bodyPr anchor="ctr">
            <a:normAutofit/>
          </a:bodyPr>
          <a:lstStyle/>
          <a:p>
            <a:pPr algn="ctr"/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11.6%</a:t>
            </a:r>
          </a:p>
          <a:p>
            <a:pPr algn="ctr"/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(18</a:t>
            </a:r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개</a:t>
            </a:r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)</a:t>
            </a:r>
            <a:endParaRPr lang="ko-KR" altLang="en-US" sz="1200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38" name="텍스트 개체 틀 37" descr="{{TEXT:page2-title}}">
            <a:extLst>
              <a:ext uri="{FF2B5EF4-FFF2-40B4-BE49-F238E27FC236}">
                <a16:creationId xmlns:a16="http://schemas.microsoft.com/office/drawing/2014/main" id="{3223D5D7-0790-4EE2-DE38-E5E378E316F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41219" y="361619"/>
            <a:ext cx="5415269" cy="341632"/>
          </a:xfrm>
        </p:spPr>
        <p:txBody>
          <a:bodyPr/>
          <a:lstStyle/>
          <a:p>
            <a:r>
              <a:rPr lang="ko-KR" altLang="en-US" sz="1800" b="1" dirty="0">
                <a:latin typeface="프리젠테이션 5 Medium" pitchFamily="2" charset="-127"/>
                <a:ea typeface="프리젠테이션 5 Medium" pitchFamily="2" charset="-127"/>
              </a:rPr>
              <a:t>홍길동님</a:t>
            </a:r>
            <a:r>
              <a:rPr lang="en-US" altLang="ko-KR" sz="1800" b="1" dirty="0">
                <a:latin typeface="프리젠테이션 5 Medium" pitchFamily="2" charset="-127"/>
                <a:ea typeface="프리젠테이션 5 Medium" pitchFamily="2" charset="-127"/>
              </a:rPr>
              <a:t> </a:t>
            </a:r>
            <a:r>
              <a:rPr lang="ko-KR" altLang="en-US" sz="1800" b="1" dirty="0">
                <a:latin typeface="프리젠테이션 5 Medium" pitchFamily="2" charset="-127"/>
                <a:ea typeface="프리젠테이션 5 Medium" pitchFamily="2" charset="-127"/>
              </a:rPr>
              <a:t>업무 리포트</a:t>
            </a:r>
          </a:p>
        </p:txBody>
      </p:sp>
      <p:sp>
        <p:nvSpPr>
          <p:cNvPr id="39" name="내용 개체 틀 38" descr="{{TEXT:box1-content1-title}}">
            <a:extLst>
              <a:ext uri="{FF2B5EF4-FFF2-40B4-BE49-F238E27FC236}">
                <a16:creationId xmlns:a16="http://schemas.microsoft.com/office/drawing/2014/main" id="{28D8A2E9-BA95-A3A2-4FF6-8D50AB1D28A7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753600" y="1291566"/>
            <a:ext cx="967740" cy="286232"/>
          </a:xfrm>
        </p:spPr>
        <p:txBody>
          <a:bodyPr anchor="ctr">
            <a:noAutofit/>
          </a:bodyPr>
          <a:lstStyle/>
          <a:p>
            <a:pPr algn="ctr"/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일정 </a:t>
            </a:r>
            <a:r>
              <a:rPr lang="ko-KR" altLang="en-US" sz="1200" dirty="0" err="1">
                <a:latin typeface="프리젠테이션 5 Medium" pitchFamily="2" charset="-127"/>
                <a:ea typeface="프리젠테이션 5 Medium" pitchFamily="2" charset="-127"/>
              </a:rPr>
              <a:t>준수율</a:t>
            </a:r>
            <a:endParaRPr lang="ko-KR" altLang="en-US" sz="1200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40" name="내용 개체 틀 39" descr="{{TEXT:box1-content2-body}}">
            <a:extLst>
              <a:ext uri="{FF2B5EF4-FFF2-40B4-BE49-F238E27FC236}">
                <a16:creationId xmlns:a16="http://schemas.microsoft.com/office/drawing/2014/main" id="{A3E2C156-66B9-465E-CCA0-9B8A18F54C87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10774993" y="1580400"/>
            <a:ext cx="967741" cy="961200"/>
          </a:xfrm>
        </p:spPr>
        <p:txBody>
          <a:bodyPr anchor="ctr">
            <a:normAutofit/>
          </a:bodyPr>
          <a:lstStyle/>
          <a:p>
            <a:pPr algn="ctr"/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42.6%</a:t>
            </a:r>
          </a:p>
          <a:p>
            <a:pPr algn="ctr"/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(66</a:t>
            </a:r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개</a:t>
            </a:r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)</a:t>
            </a:r>
            <a:endParaRPr lang="ko-KR" altLang="en-US" sz="1200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41" name="내용 개체 틀 40" descr="{{TEXT:box1-content2-title}}">
            <a:extLst>
              <a:ext uri="{FF2B5EF4-FFF2-40B4-BE49-F238E27FC236}">
                <a16:creationId xmlns:a16="http://schemas.microsoft.com/office/drawing/2014/main" id="{653490C0-252F-68D6-3F82-1ED884852319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10774993" y="1291566"/>
            <a:ext cx="967739" cy="286232"/>
          </a:xfrm>
        </p:spPr>
        <p:txBody>
          <a:bodyPr anchor="ctr">
            <a:noAutofit/>
          </a:bodyPr>
          <a:lstStyle/>
          <a:p>
            <a:pPr algn="ctr"/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지연 건수</a:t>
            </a:r>
          </a:p>
        </p:txBody>
      </p:sp>
      <p:sp>
        <p:nvSpPr>
          <p:cNvPr id="46" name="내용 개체 틀 45" descr="{{TEXT:box2-content3-title}}">
            <a:extLst>
              <a:ext uri="{FF2B5EF4-FFF2-40B4-BE49-F238E27FC236}">
                <a16:creationId xmlns:a16="http://schemas.microsoft.com/office/drawing/2014/main" id="{722694D6-C570-111D-214F-2DEA71ADE2CF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5654670" y="3179993"/>
            <a:ext cx="6088062" cy="288000"/>
          </a:xfrm>
        </p:spPr>
        <p:txBody>
          <a:bodyPr anchor="ctr">
            <a:noAutofit/>
          </a:bodyPr>
          <a:lstStyle/>
          <a:p>
            <a:pPr algn="ctr"/>
            <a:r>
              <a:rPr lang="ko-KR" altLang="en-US" sz="1300" dirty="0">
                <a:latin typeface="프리젠테이션 5 Medium" pitchFamily="2" charset="-127"/>
                <a:ea typeface="프리젠테이션 5 Medium" pitchFamily="2" charset="-127"/>
              </a:rPr>
              <a:t>요구사항 현황</a:t>
            </a:r>
          </a:p>
        </p:txBody>
      </p:sp>
      <p:graphicFrame>
        <p:nvGraphicFramePr>
          <p:cNvPr id="5" name="내용 개체 틀 4" descr="{{TABLE:table_2}}">
            <a:extLst>
              <a:ext uri="{FF2B5EF4-FFF2-40B4-BE49-F238E27FC236}">
                <a16:creationId xmlns:a16="http://schemas.microsoft.com/office/drawing/2014/main" id="{0DBC090A-AEFE-F003-2B7B-D788234705E1}"/>
              </a:ext>
            </a:extLst>
          </p:cNvPr>
          <p:cNvGraphicFramePr>
            <a:graphicFrameLocks noGrp="1"/>
          </p:cNvGraphicFramePr>
          <p:nvPr>
            <p:ph sz="quarter" idx="44"/>
            <p:extLst>
              <p:ext uri="{D42A27DB-BD31-4B8C-83A1-F6EECF244321}">
                <p14:modId xmlns:p14="http://schemas.microsoft.com/office/powerpoint/2010/main" val="1414787814"/>
              </p:ext>
            </p:extLst>
          </p:nvPr>
        </p:nvGraphicFramePr>
        <p:xfrm>
          <a:off x="5661025" y="3517422"/>
          <a:ext cx="6081710" cy="927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6342">
                  <a:extLst>
                    <a:ext uri="{9D8B030D-6E8A-4147-A177-3AD203B41FA5}">
                      <a16:colId xmlns:a16="http://schemas.microsoft.com/office/drawing/2014/main" val="2729740956"/>
                    </a:ext>
                  </a:extLst>
                </a:gridCol>
                <a:gridCol w="1216342">
                  <a:extLst>
                    <a:ext uri="{9D8B030D-6E8A-4147-A177-3AD203B41FA5}">
                      <a16:colId xmlns:a16="http://schemas.microsoft.com/office/drawing/2014/main" val="975805815"/>
                    </a:ext>
                  </a:extLst>
                </a:gridCol>
                <a:gridCol w="1216342">
                  <a:extLst>
                    <a:ext uri="{9D8B030D-6E8A-4147-A177-3AD203B41FA5}">
                      <a16:colId xmlns:a16="http://schemas.microsoft.com/office/drawing/2014/main" val="4191185280"/>
                    </a:ext>
                  </a:extLst>
                </a:gridCol>
                <a:gridCol w="1216342">
                  <a:extLst>
                    <a:ext uri="{9D8B030D-6E8A-4147-A177-3AD203B41FA5}">
                      <a16:colId xmlns:a16="http://schemas.microsoft.com/office/drawing/2014/main" val="2953578224"/>
                    </a:ext>
                  </a:extLst>
                </a:gridCol>
                <a:gridCol w="1216342">
                  <a:extLst>
                    <a:ext uri="{9D8B030D-6E8A-4147-A177-3AD203B41FA5}">
                      <a16:colId xmlns:a16="http://schemas.microsoft.com/office/drawing/2014/main" val="1166411595"/>
                    </a:ext>
                  </a:extLst>
                </a:gridCol>
              </a:tblGrid>
              <a:tr h="4638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나눔고딕" pitchFamily="2" charset="-127"/>
                          <a:ea typeface="나눔고딕" pitchFamily="2" charset="-127"/>
                        </a:rPr>
                        <a:t>5</a:t>
                      </a:r>
                      <a:endParaRPr lang="ko-KR" altLang="en-US" sz="1300" dirty="0">
                        <a:latin typeface="나눔고딕" pitchFamily="2" charset="-127"/>
                        <a:ea typeface="나눔고딕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나눔고딕" pitchFamily="2" charset="-127"/>
                          <a:ea typeface="나눔고딕" pitchFamily="2" charset="-127"/>
                        </a:rPr>
                        <a:t>3</a:t>
                      </a:r>
                      <a:endParaRPr lang="ko-KR" altLang="en-US" sz="1300" dirty="0">
                        <a:latin typeface="나눔고딕" pitchFamily="2" charset="-127"/>
                        <a:ea typeface="나눔고딕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6BC76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나눔고딕" pitchFamily="2" charset="-127"/>
                          <a:ea typeface="나눔고딕" pitchFamily="2" charset="-127"/>
                        </a:rPr>
                        <a:t>1</a:t>
                      </a:r>
                      <a:endParaRPr lang="ko-KR" altLang="en-US" sz="1300" dirty="0">
                        <a:latin typeface="나눔고딕" pitchFamily="2" charset="-127"/>
                        <a:ea typeface="나눔고딕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603B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나눔고딕" pitchFamily="2" charset="-127"/>
                          <a:ea typeface="나눔고딕" pitchFamily="2" charset="-127"/>
                        </a:rPr>
                        <a:t>0</a:t>
                      </a:r>
                      <a:endParaRPr lang="ko-KR" altLang="en-US" sz="1300" dirty="0">
                        <a:latin typeface="나눔고딕" pitchFamily="2" charset="-127"/>
                        <a:ea typeface="나눔고딕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2A34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나눔고딕" pitchFamily="2" charset="-127"/>
                          <a:ea typeface="나눔고딕" pitchFamily="2" charset="-127"/>
                        </a:rPr>
                        <a:t>0</a:t>
                      </a:r>
                      <a:endParaRPr lang="ko-KR" altLang="en-US" sz="1300" dirty="0">
                        <a:latin typeface="나눔고딕" pitchFamily="2" charset="-127"/>
                        <a:ea typeface="나눔고딕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931741"/>
                  </a:ext>
                </a:extLst>
              </a:tr>
              <a:tr h="46383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전체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완료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6BC76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진행중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603B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열림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2A34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기타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664829"/>
                  </a:ext>
                </a:extLst>
              </a:tr>
            </a:tbl>
          </a:graphicData>
        </a:graphic>
      </p:graphicFrame>
      <p:sp>
        <p:nvSpPr>
          <p:cNvPr id="48" name="내용 개체 틀 47" descr="{{TEXT:box3-content1-body}}">
            <a:extLst>
              <a:ext uri="{FF2B5EF4-FFF2-40B4-BE49-F238E27FC236}">
                <a16:creationId xmlns:a16="http://schemas.microsoft.com/office/drawing/2014/main" id="{1D181102-86C7-F390-DF97-9864D92AF1B8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5656951" y="5342571"/>
            <a:ext cx="1219709" cy="961200"/>
          </a:xfrm>
        </p:spPr>
        <p:txBody>
          <a:bodyPr anchor="ctr">
            <a:normAutofit/>
          </a:bodyPr>
          <a:lstStyle/>
          <a:p>
            <a:pPr algn="ctr"/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18</a:t>
            </a:r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개</a:t>
            </a:r>
          </a:p>
        </p:txBody>
      </p:sp>
      <p:sp>
        <p:nvSpPr>
          <p:cNvPr id="49" name="내용 개체 틀 48" descr="{{TEXT:box3-content1-title}}">
            <a:extLst>
              <a:ext uri="{FF2B5EF4-FFF2-40B4-BE49-F238E27FC236}">
                <a16:creationId xmlns:a16="http://schemas.microsoft.com/office/drawing/2014/main" id="{F11045BC-F2FF-A173-C43E-D58AF8B10E49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5656952" y="5035673"/>
            <a:ext cx="1219708" cy="306897"/>
          </a:xfrm>
        </p:spPr>
        <p:txBody>
          <a:bodyPr anchor="ctr">
            <a:noAutofit/>
          </a:bodyPr>
          <a:lstStyle/>
          <a:p>
            <a:pPr algn="ctr"/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담당 이슈</a:t>
            </a:r>
          </a:p>
        </p:txBody>
      </p:sp>
      <p:sp>
        <p:nvSpPr>
          <p:cNvPr id="52" name="내용 개체 틀 51" descr="{{TEXT:box3-content3-body}}">
            <a:extLst>
              <a:ext uri="{FF2B5EF4-FFF2-40B4-BE49-F238E27FC236}">
                <a16:creationId xmlns:a16="http://schemas.microsoft.com/office/drawing/2014/main" id="{5BC3F77C-53C8-4478-9551-96FC4C5314A5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6876660" y="5342571"/>
            <a:ext cx="1181410" cy="961200"/>
          </a:xfrm>
        </p:spPr>
        <p:txBody>
          <a:bodyPr anchor="ctr">
            <a:normAutofit/>
          </a:bodyPr>
          <a:lstStyle/>
          <a:p>
            <a:pPr algn="ctr"/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15.5</a:t>
            </a:r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개</a:t>
            </a:r>
          </a:p>
        </p:txBody>
      </p:sp>
      <p:sp>
        <p:nvSpPr>
          <p:cNvPr id="53" name="내용 개체 틀 52" descr="{{TEXT:box3-content3-title}}">
            <a:extLst>
              <a:ext uri="{FF2B5EF4-FFF2-40B4-BE49-F238E27FC236}">
                <a16:creationId xmlns:a16="http://schemas.microsoft.com/office/drawing/2014/main" id="{996EBD7C-824A-159E-C136-15BF8F4D5EEE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6838362" y="5045121"/>
            <a:ext cx="1181410" cy="272382"/>
          </a:xfrm>
        </p:spPr>
        <p:txBody>
          <a:bodyPr anchor="ctr">
            <a:noAutofit/>
          </a:bodyPr>
          <a:lstStyle/>
          <a:p>
            <a:pPr algn="ctr"/>
            <a:r>
              <a:rPr lang="ko-KR" altLang="en-US" sz="900" dirty="0">
                <a:latin typeface="프리젠테이션 5 Medium" pitchFamily="2" charset="-127"/>
                <a:ea typeface="프리젠테이션 5 Medium" pitchFamily="2" charset="-127"/>
              </a:rPr>
              <a:t>평균 이슈 처리량</a:t>
            </a:r>
            <a:endParaRPr lang="ko-KR" altLang="en-US" sz="1050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graphicFrame>
        <p:nvGraphicFramePr>
          <p:cNvPr id="19" name="내용 개체 틀 18" descr="{{TABLE:table_3}}">
            <a:extLst>
              <a:ext uri="{FF2B5EF4-FFF2-40B4-BE49-F238E27FC236}">
                <a16:creationId xmlns:a16="http://schemas.microsoft.com/office/drawing/2014/main" id="{5BD5DF9E-9D04-FA7C-BDA8-480E3BA7001E}"/>
              </a:ext>
            </a:extLst>
          </p:cNvPr>
          <p:cNvGraphicFramePr>
            <a:graphicFrameLocks noGrp="1"/>
          </p:cNvGraphicFramePr>
          <p:nvPr>
            <p:ph sz="quarter" idx="51"/>
            <p:extLst>
              <p:ext uri="{D42A27DB-BD31-4B8C-83A1-F6EECF244321}">
                <p14:modId xmlns:p14="http://schemas.microsoft.com/office/powerpoint/2010/main" val="1753566796"/>
              </p:ext>
            </p:extLst>
          </p:nvPr>
        </p:nvGraphicFramePr>
        <p:xfrm>
          <a:off x="8286558" y="5323673"/>
          <a:ext cx="3462530" cy="980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1265">
                  <a:extLst>
                    <a:ext uri="{9D8B030D-6E8A-4147-A177-3AD203B41FA5}">
                      <a16:colId xmlns:a16="http://schemas.microsoft.com/office/drawing/2014/main" val="3360704703"/>
                    </a:ext>
                  </a:extLst>
                </a:gridCol>
                <a:gridCol w="1731265">
                  <a:extLst>
                    <a:ext uri="{9D8B030D-6E8A-4147-A177-3AD203B41FA5}">
                      <a16:colId xmlns:a16="http://schemas.microsoft.com/office/drawing/2014/main" val="413005978"/>
                    </a:ext>
                  </a:extLst>
                </a:gridCol>
              </a:tblGrid>
              <a:tr h="3378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요구사항 </a:t>
                      </a:r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(</a:t>
                      </a:r>
                      <a:r>
                        <a:rPr lang="ko-KR" altLang="en-US" sz="1000" dirty="0" err="1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에픽</a:t>
                      </a:r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)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나눔고딕" pitchFamily="2" charset="-127"/>
                        <a:ea typeface="나눔고딕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3D4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하위 작업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3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2969904"/>
                  </a:ext>
                </a:extLst>
              </a:tr>
              <a:tr h="64222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5</a:t>
                      </a:r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13</a:t>
                      </a:r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139604"/>
                  </a:ext>
                </a:extLst>
              </a:tr>
            </a:tbl>
          </a:graphicData>
        </a:graphic>
      </p:graphicFrame>
      <p:sp>
        <p:nvSpPr>
          <p:cNvPr id="55" name="내용 개체 틀 54" descr="{{TEXT:box3-content4-title}}">
            <a:extLst>
              <a:ext uri="{FF2B5EF4-FFF2-40B4-BE49-F238E27FC236}">
                <a16:creationId xmlns:a16="http://schemas.microsoft.com/office/drawing/2014/main" id="{2EEEB53C-D7D8-2759-4401-3E82AA9DD30A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8248261" y="5035674"/>
            <a:ext cx="3500828" cy="281829"/>
          </a:xfrm>
        </p:spPr>
        <p:txBody>
          <a:bodyPr>
            <a:noAutofit/>
          </a:bodyPr>
          <a:lstStyle/>
          <a:p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이슈 집계 정보</a:t>
            </a:r>
          </a:p>
        </p:txBody>
      </p:sp>
      <p:graphicFrame>
        <p:nvGraphicFramePr>
          <p:cNvPr id="59" name="내용 개체 틀 58" descr="{{CHART:chart_1}}">
            <a:extLst>
              <a:ext uri="{FF2B5EF4-FFF2-40B4-BE49-F238E27FC236}">
                <a16:creationId xmlns:a16="http://schemas.microsoft.com/office/drawing/2014/main" id="{C220F834-3FD4-B67E-1921-FD543BE16351}"/>
              </a:ext>
            </a:extLst>
          </p:cNvPr>
          <p:cNvGraphicFramePr>
            <a:graphicFrameLocks noGrp="1"/>
          </p:cNvGraphicFramePr>
          <p:nvPr>
            <p:ph sz="quarter" idx="53"/>
            <p:extLst>
              <p:ext uri="{D42A27DB-BD31-4B8C-83A1-F6EECF244321}">
                <p14:modId xmlns:p14="http://schemas.microsoft.com/office/powerpoint/2010/main" val="2269273091"/>
              </p:ext>
            </p:extLst>
          </p:nvPr>
        </p:nvGraphicFramePr>
        <p:xfrm>
          <a:off x="449263" y="1003300"/>
          <a:ext cx="4945062" cy="3144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내용 개체 틀 5" descr="{{CHART:chart_2}}">
            <a:extLst>
              <a:ext uri="{FF2B5EF4-FFF2-40B4-BE49-F238E27FC236}">
                <a16:creationId xmlns:a16="http://schemas.microsoft.com/office/drawing/2014/main" id="{DEE3C1A4-E889-85FE-7694-A6C39ABDBF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3084019"/>
              </p:ext>
            </p:extLst>
          </p:nvPr>
        </p:nvGraphicFramePr>
        <p:xfrm>
          <a:off x="5661025" y="1294762"/>
          <a:ext cx="4092575" cy="1246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 descr="{{TEXT:page2-subtitle}}">
            <a:extLst>
              <a:ext uri="{FF2B5EF4-FFF2-40B4-BE49-F238E27FC236}">
                <a16:creationId xmlns:a16="http://schemas.microsoft.com/office/drawing/2014/main" id="{03A473A3-680B-9F16-D543-363DC79C60A1}"/>
              </a:ext>
            </a:extLst>
          </p:cNvPr>
          <p:cNvSpPr txBox="1"/>
          <p:nvPr/>
        </p:nvSpPr>
        <p:spPr>
          <a:xfrm>
            <a:off x="7059254" y="391715"/>
            <a:ext cx="4591527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ko-KR" altLang="en-US" sz="1200" dirty="0">
                <a:solidFill>
                  <a:schemeClr val="bg2">
                    <a:lumMod val="90000"/>
                  </a:schemeClr>
                </a:solidFill>
                <a:latin typeface="나눔고딕" pitchFamily="2" charset="-127"/>
                <a:ea typeface="나눔고딕" pitchFamily="2" charset="-127"/>
              </a:rPr>
              <a:t>리포트 생성 날짜</a:t>
            </a:r>
            <a:r>
              <a:rPr lang="en-US" altLang="ko-KR" sz="1200" dirty="0">
                <a:solidFill>
                  <a:schemeClr val="bg2">
                    <a:lumMod val="90000"/>
                  </a:schemeClr>
                </a:solidFill>
                <a:latin typeface="나눔고딕" pitchFamily="2" charset="-127"/>
                <a:ea typeface="나눔고딕" pitchFamily="2" charset="-127"/>
              </a:rPr>
              <a:t>(</a:t>
            </a:r>
            <a:r>
              <a:rPr lang="ko-KR" altLang="en-US" sz="1200" dirty="0">
                <a:solidFill>
                  <a:schemeClr val="bg2">
                    <a:lumMod val="90000"/>
                  </a:schemeClr>
                </a:solidFill>
                <a:latin typeface="나눔고딕" pitchFamily="2" charset="-127"/>
                <a:ea typeface="나눔고딕" pitchFamily="2" charset="-127"/>
              </a:rPr>
              <a:t>서브타이틀</a:t>
            </a:r>
            <a:r>
              <a:rPr lang="en-US" altLang="ko-KR" sz="1200" dirty="0">
                <a:solidFill>
                  <a:schemeClr val="bg2">
                    <a:lumMod val="90000"/>
                  </a:schemeClr>
                </a:solidFill>
                <a:latin typeface="나눔고딕" pitchFamily="2" charset="-127"/>
                <a:ea typeface="나눔고딕" pitchFamily="2" charset="-127"/>
              </a:rPr>
              <a:t>)</a:t>
            </a:r>
            <a:endParaRPr lang="ko-KR" altLang="en-US" sz="1200" dirty="0">
              <a:solidFill>
                <a:schemeClr val="bg2">
                  <a:lumMod val="90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34596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텍스트 개체 틀 26" descr="{{TEXT:page3-title}}">
            <a:extLst>
              <a:ext uri="{FF2B5EF4-FFF2-40B4-BE49-F238E27FC236}">
                <a16:creationId xmlns:a16="http://schemas.microsoft.com/office/drawing/2014/main" id="{C1A4043F-98D8-8EBC-3C2B-89748CA418E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28" name="내용 개체 틀 27" descr="{{TEXT:page3-body}}">
            <a:extLst>
              <a:ext uri="{FF2B5EF4-FFF2-40B4-BE49-F238E27FC236}">
                <a16:creationId xmlns:a16="http://schemas.microsoft.com/office/drawing/2014/main" id="{9BBF654B-98D0-C72E-393B-DAB0195106D0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42913" y="981075"/>
            <a:ext cx="11306175" cy="5327650"/>
          </a:xfrm>
        </p:spPr>
        <p:txBody>
          <a:bodyPr>
            <a:normAutofit/>
          </a:bodyPr>
          <a:lstStyle/>
          <a:p>
            <a:r>
              <a: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분석 내용 삽입 영역입니다</a:t>
            </a:r>
            <a:r>
              <a:rPr lang="en-US" altLang="ko-KR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04225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684C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43852</TotalTime>
  <Words>117</Words>
  <Application>Microsoft Office PowerPoint</Application>
  <PresentationFormat>와이드스크린</PresentationFormat>
  <Paragraphs>54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나눔고딕</vt:lpstr>
      <vt:lpstr>맑은 고딕</vt:lpstr>
      <vt:lpstr>프리젠테이션 5 Medium</vt:lpstr>
      <vt:lpstr>Arial</vt:lpstr>
      <vt:lpstr>Office Theme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ALHAMDULILLAH</dc:creator>
  <cp:lastModifiedBy>HyeongSeok Yang</cp:lastModifiedBy>
  <cp:revision>1505</cp:revision>
  <dcterms:created xsi:type="dcterms:W3CDTF">2020-02-06T01:16:05Z</dcterms:created>
  <dcterms:modified xsi:type="dcterms:W3CDTF">2026-02-07T03:09:18Z</dcterms:modified>
</cp:coreProperties>
</file>